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4" r:id="rId3"/>
    <p:sldId id="303" r:id="rId4"/>
    <p:sldId id="308" r:id="rId5"/>
    <p:sldId id="305" r:id="rId6"/>
    <p:sldId id="300" r:id="rId7"/>
    <p:sldId id="274" r:id="rId8"/>
    <p:sldId id="296" r:id="rId9"/>
    <p:sldId id="312" r:id="rId10"/>
    <p:sldId id="298" r:id="rId11"/>
  </p:sldIdLst>
  <p:sldSz cx="9144000" cy="6858000" type="screen4x3"/>
  <p:notesSz cx="672465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6" autoAdjust="0"/>
    <p:restoredTop sz="94660"/>
  </p:normalViewPr>
  <p:slideViewPr>
    <p:cSldViewPr>
      <p:cViewPr varScale="1">
        <p:scale>
          <a:sx n="107" d="100"/>
          <a:sy n="107" d="100"/>
        </p:scale>
        <p:origin x="102"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defRPr/>
            </a:pPr>
            <a:fld id="{B8FDDBB7-F2EF-437C-B994-A4281B80AEE5}" type="datetimeFigureOut">
              <a:rPr lang="en-GB" smtClean="0"/>
              <a:pPr>
                <a:defRPr/>
              </a:pPr>
              <a:t>14/05/2019</a:t>
            </a:fld>
            <a:endParaRPr lang="en-GB" dirty="0"/>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CD0CFC29-2578-4EEA-B174-252A3D332948}" type="slidenum">
              <a:rPr lang="en-GB" altLang="en-US" smtClean="0"/>
              <a:pPr>
                <a:defRPr/>
              </a:pPr>
              <a:t>‹#›</a:t>
            </a:fld>
            <a:endParaRPr lang="en-GB" alt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166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9B135E4-2577-46B5-9661-ABDE3C97E102}" type="datetimeFigureOut">
              <a:rPr lang="en-GB" smtClean="0"/>
              <a:pPr>
                <a:defRPr/>
              </a:pPr>
              <a:t>14/05/2019</a:t>
            </a:fld>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3CF7E32-EC72-4D9F-95B5-DD85171A8FA5}" type="slidenum">
              <a:rPr lang="en-GB" altLang="en-US" smtClean="0"/>
              <a:pPr>
                <a:defRPr/>
              </a:pPr>
              <a:t>‹#›</a:t>
            </a:fld>
            <a:endParaRPr lang="en-GB" altLang="en-US"/>
          </a:p>
        </p:txBody>
      </p:sp>
    </p:spTree>
    <p:extLst>
      <p:ext uri="{BB962C8B-B14F-4D97-AF65-F5344CB8AC3E}">
        <p14:creationId xmlns:p14="http://schemas.microsoft.com/office/powerpoint/2010/main" val="111141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3249873-9F1A-45F1-8920-F86F52114248}" type="datetimeFigureOut">
              <a:rPr lang="en-GB" smtClean="0"/>
              <a:pPr>
                <a:defRPr/>
              </a:pPr>
              <a:t>14/05/2019</a:t>
            </a:fld>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925770F-94EC-482E-9026-45B0487BE9C8}" type="slidenum">
              <a:rPr lang="en-GB" altLang="en-US" smtClean="0"/>
              <a:pPr>
                <a:defRPr/>
              </a:pPr>
              <a:t>‹#›</a:t>
            </a:fld>
            <a:endParaRPr lang="en-GB" altLang="en-US"/>
          </a:p>
        </p:txBody>
      </p:sp>
    </p:spTree>
    <p:extLst>
      <p:ext uri="{BB962C8B-B14F-4D97-AF65-F5344CB8AC3E}">
        <p14:creationId xmlns:p14="http://schemas.microsoft.com/office/powerpoint/2010/main" val="134847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2AA7FA8-9FB1-4939-BA7F-7B0A9447F5CD}" type="datetimeFigureOut">
              <a:rPr lang="en-GB" smtClean="0"/>
              <a:pPr>
                <a:defRPr/>
              </a:pPr>
              <a:t>14/05/2019</a:t>
            </a:fld>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8F69B59-A7F4-4E38-A48E-03E72F3C1996}" type="slidenum">
              <a:rPr lang="en-GB" altLang="en-US" smtClean="0"/>
              <a:pPr>
                <a:defRPr/>
              </a:pPr>
              <a:t>‹#›</a:t>
            </a:fld>
            <a:endParaRPr lang="en-GB" altLang="en-US"/>
          </a:p>
        </p:txBody>
      </p:sp>
    </p:spTree>
    <p:extLst>
      <p:ext uri="{BB962C8B-B14F-4D97-AF65-F5344CB8AC3E}">
        <p14:creationId xmlns:p14="http://schemas.microsoft.com/office/powerpoint/2010/main" val="42501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E6CB1B8-EEE2-42E3-B163-60C497DA60B2}" type="datetimeFigureOut">
              <a:rPr lang="en-GB" smtClean="0"/>
              <a:pPr>
                <a:defRPr/>
              </a:pPr>
              <a:t>14/05/2019</a:t>
            </a:fld>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5EA2A8A-A630-4E8A-A24C-F246D1F865A9}" type="slidenum">
              <a:rPr lang="en-GB" altLang="en-US" smtClean="0"/>
              <a:pPr>
                <a:defRPr/>
              </a:pPr>
              <a:t>‹#›</a:t>
            </a:fld>
            <a:endParaRPr lang="en-GB" alt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07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1C60B54-4BA1-4F6A-990A-D94DD68BA460}" type="datetimeFigureOut">
              <a:rPr lang="en-GB" smtClean="0"/>
              <a:pPr>
                <a:defRPr/>
              </a:pPr>
              <a:t>14/05/2019</a:t>
            </a:fld>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DE85E7A6-3BB1-4301-8E40-0BE3B6ABD9D4}" type="slidenum">
              <a:rPr lang="en-GB" altLang="en-US" smtClean="0"/>
              <a:pPr>
                <a:defRPr/>
              </a:pPr>
              <a:t>‹#›</a:t>
            </a:fld>
            <a:endParaRPr lang="en-GB" altLang="en-US"/>
          </a:p>
        </p:txBody>
      </p:sp>
    </p:spTree>
    <p:extLst>
      <p:ext uri="{BB962C8B-B14F-4D97-AF65-F5344CB8AC3E}">
        <p14:creationId xmlns:p14="http://schemas.microsoft.com/office/powerpoint/2010/main" val="501939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FBB073BC-33DB-4C1C-AB66-0A386EDB4C6C}" type="datetimeFigureOut">
              <a:rPr lang="en-GB" smtClean="0"/>
              <a:pPr>
                <a:defRPr/>
              </a:pPr>
              <a:t>14/05/2019</a:t>
            </a:fld>
            <a:endParaRPr lang="en-GB" dirty="0"/>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48980F2-1D2A-4CB3-A429-4C7E6832AFB3}" type="slidenum">
              <a:rPr lang="en-GB" altLang="en-US" smtClean="0"/>
              <a:pPr>
                <a:defRPr/>
              </a:pPr>
              <a:t>‹#›</a:t>
            </a:fld>
            <a:endParaRPr lang="en-GB" altLang="en-US"/>
          </a:p>
        </p:txBody>
      </p:sp>
    </p:spTree>
    <p:extLst>
      <p:ext uri="{BB962C8B-B14F-4D97-AF65-F5344CB8AC3E}">
        <p14:creationId xmlns:p14="http://schemas.microsoft.com/office/powerpoint/2010/main" val="340094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6C7EB192-EAF7-4B57-8DE0-D37C937EDD72}" type="datetimeFigureOut">
              <a:rPr lang="en-GB" smtClean="0"/>
              <a:pPr>
                <a:defRPr/>
              </a:pPr>
              <a:t>14/05/2019</a:t>
            </a:fld>
            <a:endParaRPr lang="en-GB" dirty="0"/>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49E7CFDA-4EB0-4F5C-8373-C54C1DAA4512}" type="slidenum">
              <a:rPr lang="en-GB" altLang="en-US" smtClean="0"/>
              <a:pPr>
                <a:defRPr/>
              </a:pPr>
              <a:t>‹#›</a:t>
            </a:fld>
            <a:endParaRPr lang="en-GB" altLang="en-US"/>
          </a:p>
        </p:txBody>
      </p:sp>
    </p:spTree>
    <p:extLst>
      <p:ext uri="{BB962C8B-B14F-4D97-AF65-F5344CB8AC3E}">
        <p14:creationId xmlns:p14="http://schemas.microsoft.com/office/powerpoint/2010/main" val="78974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7D5FCA6-8156-45E9-94FD-EFD565F44D53}" type="datetimeFigureOut">
              <a:rPr lang="en-GB" smtClean="0"/>
              <a:pPr>
                <a:defRPr/>
              </a:pPr>
              <a:t>14/05/2019</a:t>
            </a:fld>
            <a:endParaRPr lang="en-GB" dirty="0"/>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E0C60071-64BF-41A7-9CBE-88AD27AEA4AF}" type="slidenum">
              <a:rPr lang="en-GB" altLang="en-US" smtClean="0"/>
              <a:pPr>
                <a:defRPr/>
              </a:pPr>
              <a:t>‹#›</a:t>
            </a:fld>
            <a:endParaRPr lang="en-GB" altLang="en-US"/>
          </a:p>
        </p:txBody>
      </p:sp>
    </p:spTree>
    <p:extLst>
      <p:ext uri="{BB962C8B-B14F-4D97-AF65-F5344CB8AC3E}">
        <p14:creationId xmlns:p14="http://schemas.microsoft.com/office/powerpoint/2010/main" val="1581367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C1D74F6-23F1-46B0-B2C2-3DC3952E5AC2}" type="datetimeFigureOut">
              <a:rPr lang="en-GB" smtClean="0"/>
              <a:pPr>
                <a:defRPr/>
              </a:pPr>
              <a:t>14/05/2019</a:t>
            </a:fld>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659AF97A-8445-4750-A548-AD34B3FA8718}" type="slidenum">
              <a:rPr lang="en-GB" altLang="en-US" smtClean="0"/>
              <a:pPr>
                <a:defRPr/>
              </a:pPr>
              <a:t>‹#›</a:t>
            </a:fld>
            <a:endParaRPr lang="en-GB" altLang="en-US"/>
          </a:p>
        </p:txBody>
      </p:sp>
    </p:spTree>
    <p:extLst>
      <p:ext uri="{BB962C8B-B14F-4D97-AF65-F5344CB8AC3E}">
        <p14:creationId xmlns:p14="http://schemas.microsoft.com/office/powerpoint/2010/main" val="1286319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7A0FB391-543D-4B84-982C-665ACD21435A}" type="datetimeFigureOut">
              <a:rPr lang="en-GB" smtClean="0"/>
              <a:pPr>
                <a:defRPr/>
              </a:pPr>
              <a:t>14/05/2019</a:t>
            </a:fld>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FB7DE39B-5184-4093-B609-CFB1624A72A9}" type="slidenum">
              <a:rPr lang="en-GB" altLang="en-US" smtClean="0"/>
              <a:pPr>
                <a:defRPr/>
              </a:pPr>
              <a:t>‹#›</a:t>
            </a:fld>
            <a:endParaRPr lang="en-GB" altLang="en-US"/>
          </a:p>
        </p:txBody>
      </p:sp>
    </p:spTree>
    <p:extLst>
      <p:ext uri="{BB962C8B-B14F-4D97-AF65-F5344CB8AC3E}">
        <p14:creationId xmlns:p14="http://schemas.microsoft.com/office/powerpoint/2010/main" val="246381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defRPr/>
            </a:pPr>
            <a:fld id="{28AE3C08-02F5-4D7E-930C-B2CC1090FC74}" type="datetimeFigureOut">
              <a:rPr lang="en-GB" smtClean="0"/>
              <a:pPr>
                <a:defRPr/>
              </a:pPr>
              <a:t>14/05/2019</a:t>
            </a:fld>
            <a:endParaRPr lang="en-GB"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pPr>
              <a:defRPr/>
            </a:pPr>
            <a:endParaRPr lang="en-GB"/>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defRPr/>
            </a:pPr>
            <a:fld id="{54F3C883-7F97-4B5E-9BCF-EC0CF16E9FB0}" type="slidenum">
              <a:rPr lang="en-GB" altLang="en-US" smtClean="0"/>
              <a:pPr>
                <a:defRPr/>
              </a:pPr>
              <a:t>‹#›</a:t>
            </a:fld>
            <a:endParaRPr lang="en-GB" altLang="en-US"/>
          </a:p>
        </p:txBody>
      </p:sp>
    </p:spTree>
    <p:extLst>
      <p:ext uri="{BB962C8B-B14F-4D97-AF65-F5344CB8AC3E}">
        <p14:creationId xmlns:p14="http://schemas.microsoft.com/office/powerpoint/2010/main" val="494468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2" Target="../media/image7.jpeg" Type="http://schemas.openxmlformats.org/officeDocument/2006/relationships/image"/><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3" Target="../media/image3.jpeg" Type="http://schemas.openxmlformats.org/officeDocument/2006/relationships/image"/><Relationship Id="rId2" Target="../media/image2.jpeg" Type="http://schemas.openxmlformats.org/officeDocument/2006/relationships/image"/><Relationship Id="rId1" Target="../slideLayouts/slideLayout7.xml" Type="http://schemas.openxmlformats.org/officeDocument/2006/relationships/slideLayout"/><Relationship Id="rId4" Target="../media/image4.jpeg" Type="http://schemas.openxmlformats.org/officeDocument/2006/relationships/image"/></Relationships>
</file>

<file path=ppt/slides/_rels/slide3.xml.rels><?xml version="1.0" encoding="UTF-8" standalone="yes" ?><Relationships xmlns="http://schemas.openxmlformats.org/package/2006/relationships"><Relationship Id="rId3" Target="../media/image4.jpeg" Type="http://schemas.openxmlformats.org/officeDocument/2006/relationships/image"/><Relationship Id="rId2" Target="../media/image5.jpeg" Type="http://schemas.openxmlformats.org/officeDocument/2006/relationships/image"/><Relationship Id="rId1" Target="../slideLayouts/slideLayout7.xml" Type="http://schemas.openxmlformats.org/officeDocument/2006/relationships/slideLayout"/><Relationship Id="rId4" Target="../media/image6.jpeg" Type="http://schemas.openxmlformats.org/officeDocument/2006/relationships/image"/></Relationships>
</file>

<file path=ppt/slides/_rels/slide4.xml.rels><?xml version="1.0" encoding="UTF-8" standalone="yes" ?><Relationships xmlns="http://schemas.openxmlformats.org/package/2006/relationships"><Relationship Id="rId3" Target="../media/image1.jpeg" Type="http://schemas.openxmlformats.org/officeDocument/2006/relationships/image"/><Relationship Id="rId2" Target="../media/image7.jpeg" Type="http://schemas.openxmlformats.org/officeDocument/2006/relationships/image"/><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8" Target="../media/image14.jpeg" Type="http://schemas.openxmlformats.org/officeDocument/2006/relationships/image"/><Relationship Id="rId13" Target="../media/image19.jpeg" Type="http://schemas.openxmlformats.org/officeDocument/2006/relationships/image"/><Relationship Id="rId3" Target="../media/image9.jpeg" Type="http://schemas.openxmlformats.org/officeDocument/2006/relationships/image"/><Relationship Id="rId7" Target="../media/image13.jpeg" Type="http://schemas.openxmlformats.org/officeDocument/2006/relationships/image"/><Relationship Id="rId12" Target="../media/image18.jpeg" Type="http://schemas.openxmlformats.org/officeDocument/2006/relationships/image"/><Relationship Id="rId2" Target="../media/image8.jpeg" Type="http://schemas.openxmlformats.org/officeDocument/2006/relationships/image"/><Relationship Id="rId1" Target="../slideLayouts/slideLayout7.xml" Type="http://schemas.openxmlformats.org/officeDocument/2006/relationships/slideLayout"/><Relationship Id="rId6" Target="../media/image12.jpeg" Type="http://schemas.openxmlformats.org/officeDocument/2006/relationships/image"/><Relationship Id="rId11" Target="../media/image17.jpeg" Type="http://schemas.openxmlformats.org/officeDocument/2006/relationships/image"/><Relationship Id="rId5" Target="../media/image11.jpeg" Type="http://schemas.openxmlformats.org/officeDocument/2006/relationships/image"/><Relationship Id="rId10" Target="../media/image16.jpeg" Type="http://schemas.openxmlformats.org/officeDocument/2006/relationships/image"/><Relationship Id="rId4" Target="../media/image10.jpeg" Type="http://schemas.openxmlformats.org/officeDocument/2006/relationships/image"/><Relationship Id="rId9" Target="../media/image15.jpeg" Type="http://schemas.openxmlformats.org/officeDocument/2006/relationships/image"/><Relationship Id="rId14" Target="../media/image20.jpeg" Type="http://schemas.openxmlformats.org/officeDocument/2006/relationships/image"/></Relationships>
</file>

<file path=ppt/slides/_rels/slide6.xml.rels><?xml version="1.0" encoding="UTF-8" standalone="yes" ?><Relationships xmlns="http://schemas.openxmlformats.org/package/2006/relationships"><Relationship Id="rId3" Target="../media/image22.jpeg" Type="http://schemas.openxmlformats.org/officeDocument/2006/relationships/image"/><Relationship Id="rId7" Target="../media/image26.jpeg" Type="http://schemas.openxmlformats.org/officeDocument/2006/relationships/image"/><Relationship Id="rId2" Target="../media/image21.jpeg" Type="http://schemas.openxmlformats.org/officeDocument/2006/relationships/image"/><Relationship Id="rId1" Target="../slideLayouts/slideLayout7.xml" Type="http://schemas.openxmlformats.org/officeDocument/2006/relationships/slideLayout"/><Relationship Id="rId6" Target="../media/image25.png" Type="http://schemas.openxmlformats.org/officeDocument/2006/relationships/image"/><Relationship Id="rId5" Target="../media/image24.jpeg" Type="http://schemas.openxmlformats.org/officeDocument/2006/relationships/image"/><Relationship Id="rId4" Target="../media/image23.jpeg" Type="http://schemas.openxmlformats.org/officeDocument/2006/relationships/image"/></Relationships>
</file>

<file path=ppt/slides/_rels/slide7.xml.rels><?xml version="1.0" encoding="UTF-8" standalone="yes" ?><Relationships xmlns="http://schemas.openxmlformats.org/package/2006/relationships"><Relationship Id="rId2" Target="../media/image27.jpeg" Type="http://schemas.openxmlformats.org/officeDocument/2006/relationships/image"/><Relationship Id="rId1" Target="../slideLayouts/slideLayout7.xml" Type="http://schemas.openxmlformats.org/officeDocument/2006/relationships/slideLayout"/></Relationships>
</file>

<file path=ppt/slides/_rels/slide8.xml.rels><?xml version="1.0" encoding="UTF-8" standalone="yes" ?><Relationships xmlns="http://schemas.openxmlformats.org/package/2006/relationships"><Relationship Id="rId2" Target="../media/image28.jpeg" Type="http://schemas.openxmlformats.org/officeDocument/2006/relationships/imag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 Id="rId5" Type="http://schemas.openxmlformats.org/officeDocument/2006/relationships/image" Target="../media/image32.jpeg"/><Relationship Id="rId4" Type="http://schemas.openxmlformats.org/officeDocument/2006/relationships/image" Target="../media/image3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D4216A-135E-419E-91D8-9B7E2F6FDA1E}"/>
              </a:ext>
            </a:extLst>
          </p:cNvPr>
          <p:cNvSpPr>
            <a:spLocks noGrp="1"/>
          </p:cNvSpPr>
          <p:nvPr>
            <p:ph type="ctrTitle"/>
          </p:nvPr>
        </p:nvSpPr>
        <p:spPr>
          <a:xfrm>
            <a:off x="304800" y="1916832"/>
            <a:ext cx="8534400" cy="1891624"/>
          </a:xfrm>
        </p:spPr>
        <p:txBody>
          <a:bodyPr>
            <a:normAutofit fontScale="90000"/>
          </a:bodyPr>
          <a:lstStyle/>
          <a:p>
            <a:r>
              <a:rPr lang="en-GB" dirty="0">
                <a:latin typeface="Comic Sans MS"/>
                <a:cs typeface="Comic Sans MS"/>
              </a:rPr>
              <a:t>Bees AT CRAMOND: </a:t>
            </a:r>
            <a:br>
              <a:rPr lang="en-GB" dirty="0">
                <a:latin typeface="Comic Sans MS"/>
                <a:cs typeface="Comic Sans MS"/>
              </a:rPr>
            </a:br>
            <a:r>
              <a:rPr lang="en-GB" dirty="0">
                <a:latin typeface="Comic Sans MS"/>
                <a:cs typeface="Comic Sans MS"/>
              </a:rPr>
              <a:t>Safety and protecting them</a:t>
            </a:r>
          </a:p>
        </p:txBody>
      </p:sp>
      <p:pic>
        <p:nvPicPr>
          <p:cNvPr id="4" name="Picture 3">
            <a:extLst>
              <a:ext uri="{FF2B5EF4-FFF2-40B4-BE49-F238E27FC236}">
                <a16:creationId xmlns:a16="http://schemas.microsoft.com/office/drawing/2014/main" id="{067A8A9F-6B81-44B8-B910-2D1639A54B82}"/>
              </a:ext>
            </a:extLst>
          </p:cNvPr>
          <p:cNvPicPr>
            <a:picLocks noChangeAspect="1"/>
          </p:cNvPicPr>
          <p:nvPr/>
        </p:nvPicPr>
        <p:blipFill rotWithShape="1">
          <a:blip r:embed="rId2"/>
          <a:srcRect t="12515" b="12591"/>
          <a:stretch/>
        </p:blipFill>
        <p:spPr>
          <a:xfrm>
            <a:off x="1470456" y="4221088"/>
            <a:ext cx="6203086" cy="20162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a:extLst>
              <a:ext uri="{FF2B5EF4-FFF2-40B4-BE49-F238E27FC236}">
                <a16:creationId xmlns:a16="http://schemas.microsoft.com/office/drawing/2014/main" id="{5857A565-7810-4C2F-A2E4-3224DA31D361}"/>
              </a:ext>
            </a:extLst>
          </p:cNvPr>
          <p:cNvSpPr txBox="1">
            <a:spLocks noChangeArrowheads="1"/>
          </p:cNvSpPr>
          <p:nvPr/>
        </p:nvSpPr>
        <p:spPr bwMode="auto">
          <a:xfrm>
            <a:off x="152400" y="609600"/>
            <a:ext cx="8785779"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8000" b="1" dirty="0">
                <a:solidFill>
                  <a:srgbClr val="000000"/>
                </a:solidFill>
                <a:latin typeface="Comic Sans MS"/>
              </a:rPr>
              <a:t>Thank you for </a:t>
            </a:r>
          </a:p>
          <a:p>
            <a:pPr algn="ctr" eaLnBrk="1" hangingPunct="1">
              <a:spcBef>
                <a:spcPct val="0"/>
              </a:spcBef>
              <a:buFontTx/>
              <a:buNone/>
            </a:pPr>
            <a:r>
              <a:rPr lang="en-GB" altLang="en-US" sz="8000" b="1" dirty="0">
                <a:solidFill>
                  <a:srgbClr val="000000"/>
                </a:solidFill>
                <a:latin typeface="Comic Sans MS"/>
              </a:rPr>
              <a:t>watching our</a:t>
            </a:r>
          </a:p>
          <a:p>
            <a:pPr algn="ctr" eaLnBrk="1" hangingPunct="1">
              <a:spcBef>
                <a:spcPct val="0"/>
              </a:spcBef>
              <a:buFontTx/>
              <a:buNone/>
            </a:pPr>
            <a:r>
              <a:rPr lang="en-GB" altLang="en-US" sz="8000" b="1" dirty="0">
                <a:solidFill>
                  <a:srgbClr val="000000"/>
                </a:solidFill>
                <a:latin typeface="Comic Sans MS"/>
              </a:rPr>
              <a:t>     </a:t>
            </a:r>
            <a:r>
              <a:rPr lang="en-GB" altLang="en-US" sz="8000" b="1" dirty="0" err="1">
                <a:solidFill>
                  <a:srgbClr val="000000"/>
                </a:solidFill>
                <a:latin typeface="Comic Sans MS"/>
              </a:rPr>
              <a:t>sentation</a:t>
            </a:r>
            <a:r>
              <a:rPr lang="en-GB" altLang="en-US" sz="8000" b="1" dirty="0">
                <a:solidFill>
                  <a:srgbClr val="000000"/>
                </a:solidFill>
                <a:latin typeface="Comic Sans MS"/>
              </a:rPr>
              <a:t>.</a:t>
            </a:r>
          </a:p>
          <a:p>
            <a:pPr algn="ctr" eaLnBrk="1" hangingPunct="1">
              <a:spcBef>
                <a:spcPct val="0"/>
              </a:spcBef>
              <a:buFontTx/>
              <a:buNone/>
            </a:pPr>
            <a:r>
              <a:rPr lang="en-GB" altLang="en-US" sz="8000" b="1" dirty="0">
                <a:solidFill>
                  <a:srgbClr val="000000"/>
                </a:solidFill>
                <a:latin typeface="Comic Sans MS"/>
              </a:rPr>
              <a:t>Protect our bees!</a:t>
            </a:r>
            <a:endParaRPr lang="en-GB" altLang="en-US" sz="8000" b="1" dirty="0">
              <a:solidFill>
                <a:srgbClr val="000000"/>
              </a:solidFill>
              <a:latin typeface="Comic Sans MS" panose="030F0702030302020204" pitchFamily="66" charset="0"/>
            </a:endParaRPr>
          </a:p>
        </p:txBody>
      </p:sp>
      <p:pic>
        <p:nvPicPr>
          <p:cNvPr id="4" name="Picture 3"/>
          <p:cNvPicPr>
            <a:picLocks noChangeAspect="1"/>
          </p:cNvPicPr>
          <p:nvPr/>
        </p:nvPicPr>
        <p:blipFill>
          <a:blip r:embed="rId2"/>
          <a:srcRect l="22656" t="16667" r="24438" b="12500"/>
          <a:stretch>
            <a:fillRect/>
          </a:stretch>
        </p:blipFill>
        <p:spPr>
          <a:xfrm>
            <a:off x="1447800" y="3200400"/>
            <a:ext cx="1618898" cy="1219200"/>
          </a:xfrm>
          <a:prstGeom prst="rect">
            <a:avLst/>
          </a:prstGeom>
        </p:spPr>
      </p:pic>
      <p:sp>
        <p:nvSpPr>
          <p:cNvPr id="5" name="TextBox 4"/>
          <p:cNvSpPr txBox="1"/>
          <p:nvPr/>
        </p:nvSpPr>
        <p:spPr>
          <a:xfrm>
            <a:off x="3048000" y="5867400"/>
            <a:ext cx="3042419" cy="461665"/>
          </a:xfrm>
          <a:prstGeom prst="rect">
            <a:avLst/>
          </a:prstGeom>
          <a:noFill/>
        </p:spPr>
        <p:txBody>
          <a:bodyPr wrap="none" rtlCol="0">
            <a:spAutoFit/>
          </a:bodyPr>
          <a:lstStyle/>
          <a:p>
            <a:r>
              <a:rPr lang="en-US" sz="2400" dirty="0">
                <a:latin typeface="Comic Sans MS"/>
                <a:cs typeface="Comic Sans MS"/>
              </a:rPr>
              <a:t>#CRAMONDCARES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986F4839-02AC-40B2-B248-7CCE53D14A9C}"/>
              </a:ext>
            </a:extLst>
          </p:cNvPr>
          <p:cNvSpPr>
            <a:spLocks noChangeArrowheads="1"/>
          </p:cNvSpPr>
          <p:nvPr/>
        </p:nvSpPr>
        <p:spPr bwMode="auto">
          <a:xfrm>
            <a:off x="152400" y="692696"/>
            <a:ext cx="876299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000" b="1" dirty="0">
                <a:latin typeface="Comic Sans MS"/>
              </a:rPr>
              <a:t>At </a:t>
            </a:r>
            <a:r>
              <a:rPr lang="en-GB" altLang="en-US" sz="3000" b="1" dirty="0" err="1">
                <a:latin typeface="Comic Sans MS"/>
              </a:rPr>
              <a:t>Cramond</a:t>
            </a:r>
            <a:r>
              <a:rPr lang="en-GB" altLang="en-US" sz="3000" b="1" dirty="0">
                <a:latin typeface="Comic Sans MS"/>
              </a:rPr>
              <a:t> Primary, we are lucky enough to have many bees that live on our playground! Maybe you’ve seen some of them! Below are a few that P3I has seen and identified.</a:t>
            </a:r>
          </a:p>
        </p:txBody>
      </p:sp>
      <p:pic>
        <p:nvPicPr>
          <p:cNvPr id="4" name="Picture 3"/>
          <p:cNvPicPr>
            <a:picLocks noChangeAspect="1"/>
          </p:cNvPicPr>
          <p:nvPr/>
        </p:nvPicPr>
        <p:blipFill>
          <a:blip r:embed="rId2"/>
          <a:srcRect l="7508" t="5938" r="9076" b="7505"/>
          <a:stretch>
            <a:fillRect/>
          </a:stretch>
        </p:blipFill>
        <p:spPr>
          <a:xfrm rot="856890">
            <a:off x="2660333" y="5075175"/>
            <a:ext cx="1918393" cy="1421861"/>
          </a:xfrm>
          <a:prstGeom prst="rect">
            <a:avLst/>
          </a:prstGeom>
        </p:spPr>
      </p:pic>
      <p:pic>
        <p:nvPicPr>
          <p:cNvPr id="5" name="Picture 4"/>
          <p:cNvPicPr>
            <a:picLocks noChangeAspect="1"/>
          </p:cNvPicPr>
          <p:nvPr/>
        </p:nvPicPr>
        <p:blipFill>
          <a:blip r:embed="rId3"/>
          <a:srcRect l="8444" t="2897" r="3642" b="-2191"/>
          <a:stretch>
            <a:fillRect/>
          </a:stretch>
        </p:blipFill>
        <p:spPr>
          <a:xfrm rot="221698">
            <a:off x="1653429" y="3003457"/>
            <a:ext cx="2704987" cy="2033057"/>
          </a:xfrm>
          <a:prstGeom prst="rect">
            <a:avLst/>
          </a:prstGeom>
        </p:spPr>
      </p:pic>
      <p:pic>
        <p:nvPicPr>
          <p:cNvPr id="7" name="Picture 6"/>
          <p:cNvPicPr>
            <a:picLocks noChangeAspect="1"/>
          </p:cNvPicPr>
          <p:nvPr/>
        </p:nvPicPr>
        <p:blipFill>
          <a:blip r:embed="rId4"/>
          <a:srcRect l="5000" t="10502" r="22500" b="19487"/>
          <a:stretch>
            <a:fillRect/>
          </a:stretch>
        </p:blipFill>
        <p:spPr>
          <a:xfrm>
            <a:off x="4953000" y="3352800"/>
            <a:ext cx="2541270" cy="1752600"/>
          </a:xfrm>
          <a:prstGeom prst="rect">
            <a:avLst/>
          </a:prstGeom>
        </p:spPr>
      </p:pic>
      <p:sp>
        <p:nvSpPr>
          <p:cNvPr id="8" name="TextBox 7"/>
          <p:cNvSpPr txBox="1"/>
          <p:nvPr/>
        </p:nvSpPr>
        <p:spPr>
          <a:xfrm>
            <a:off x="228600" y="3886200"/>
            <a:ext cx="1535960" cy="369332"/>
          </a:xfrm>
          <a:prstGeom prst="rect">
            <a:avLst/>
          </a:prstGeom>
          <a:noFill/>
        </p:spPr>
        <p:txBody>
          <a:bodyPr wrap="none" rtlCol="0">
            <a:spAutoFit/>
          </a:bodyPr>
          <a:lstStyle/>
          <a:p>
            <a:r>
              <a:rPr lang="en-US" dirty="0">
                <a:latin typeface="Comic Sans MS"/>
                <a:cs typeface="Comic Sans MS"/>
              </a:rPr>
              <a:t>Bumble Bees</a:t>
            </a:r>
          </a:p>
        </p:txBody>
      </p:sp>
      <p:sp>
        <p:nvSpPr>
          <p:cNvPr id="10" name="Rectangle 9"/>
          <p:cNvSpPr/>
          <p:nvPr/>
        </p:nvSpPr>
        <p:spPr>
          <a:xfrm>
            <a:off x="7239000" y="4114800"/>
            <a:ext cx="1440944" cy="369332"/>
          </a:xfrm>
          <a:prstGeom prst="rect">
            <a:avLst/>
          </a:prstGeom>
        </p:spPr>
        <p:txBody>
          <a:bodyPr wrap="none">
            <a:spAutoFit/>
          </a:bodyPr>
          <a:lstStyle/>
          <a:p>
            <a:r>
              <a:rPr lang="en-US" dirty="0">
                <a:latin typeface="Comic Sans MS"/>
                <a:cs typeface="Comic Sans MS"/>
              </a:rPr>
              <a:t>Mason Bees</a:t>
            </a:r>
          </a:p>
        </p:txBody>
      </p:sp>
      <p:sp>
        <p:nvSpPr>
          <p:cNvPr id="11" name="Rectangle 10"/>
          <p:cNvSpPr/>
          <p:nvPr/>
        </p:nvSpPr>
        <p:spPr>
          <a:xfrm>
            <a:off x="4953000" y="5715000"/>
            <a:ext cx="1430575" cy="369332"/>
          </a:xfrm>
          <a:prstGeom prst="rect">
            <a:avLst/>
          </a:prstGeom>
        </p:spPr>
        <p:txBody>
          <a:bodyPr wrap="none">
            <a:spAutoFit/>
          </a:bodyPr>
          <a:lstStyle/>
          <a:p>
            <a:r>
              <a:rPr lang="en-US" dirty="0">
                <a:latin typeface="Comic Sans MS"/>
                <a:cs typeface="Comic Sans MS"/>
              </a:rPr>
              <a:t>Honey Bees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BBB30296-C8E1-45DC-93EC-78DC046E4A01}"/>
              </a:ext>
            </a:extLst>
          </p:cNvPr>
          <p:cNvSpPr>
            <a:spLocks noChangeArrowheads="1"/>
          </p:cNvSpPr>
          <p:nvPr/>
        </p:nvSpPr>
        <p:spPr bwMode="auto">
          <a:xfrm>
            <a:off x="381000" y="381000"/>
            <a:ext cx="8381999"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n-GB" altLang="en-US" sz="3000" b="1" dirty="0">
                <a:latin typeface="Comic Sans MS"/>
              </a:rPr>
              <a:t>You may have noticed bees on the playground, near the log steps and rocks. They are called mason bees. They will not hurt you, and they are important pollinators! They are a type of solitary bee (they don’t build nests, but burrow holes). Mason bees look like this:</a:t>
            </a:r>
          </a:p>
        </p:txBody>
      </p:sp>
      <p:pic>
        <p:nvPicPr>
          <p:cNvPr id="5" name="Picture 4"/>
          <p:cNvPicPr>
            <a:picLocks noChangeAspect="1"/>
          </p:cNvPicPr>
          <p:nvPr/>
        </p:nvPicPr>
        <p:blipFill>
          <a:blip r:embed="rId2"/>
          <a:srcRect l="26315" r="33334"/>
          <a:stretch>
            <a:fillRect/>
          </a:stretch>
        </p:blipFill>
        <p:spPr>
          <a:xfrm>
            <a:off x="3048000" y="3704987"/>
            <a:ext cx="3721351" cy="2830141"/>
          </a:xfrm>
          <a:prstGeom prst="rect">
            <a:avLst/>
          </a:prstGeom>
        </p:spPr>
      </p:pic>
      <p:pic>
        <p:nvPicPr>
          <p:cNvPr id="6" name="Picture 5"/>
          <p:cNvPicPr>
            <a:picLocks noChangeAspect="1"/>
          </p:cNvPicPr>
          <p:nvPr/>
        </p:nvPicPr>
        <p:blipFill>
          <a:blip r:embed="rId3"/>
          <a:srcRect l="7500" t="10502" r="22500" b="19487"/>
          <a:stretch>
            <a:fillRect/>
          </a:stretch>
        </p:blipFill>
        <p:spPr>
          <a:xfrm>
            <a:off x="6781800" y="4343400"/>
            <a:ext cx="2133600" cy="1524000"/>
          </a:xfrm>
          <a:prstGeom prst="rect">
            <a:avLst/>
          </a:prstGeom>
        </p:spPr>
      </p:pic>
      <p:pic>
        <p:nvPicPr>
          <p:cNvPr id="7" name="Picture 6"/>
          <p:cNvPicPr>
            <a:picLocks noChangeAspect="1"/>
          </p:cNvPicPr>
          <p:nvPr/>
        </p:nvPicPr>
        <p:blipFill>
          <a:blip r:embed="rId4"/>
          <a:srcRect l="10417" r="12500" b="22905"/>
          <a:stretch>
            <a:fillRect/>
          </a:stretch>
        </p:blipFill>
        <p:spPr>
          <a:xfrm>
            <a:off x="228600" y="4267200"/>
            <a:ext cx="2819400" cy="1752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6311" y="572757"/>
            <a:ext cx="8949886" cy="3323987"/>
          </a:xfrm>
          <a:prstGeom prst="rect">
            <a:avLst/>
          </a:prstGeom>
          <a:noFill/>
        </p:spPr>
        <p:txBody>
          <a:bodyPr wrap="none" rtlCol="0">
            <a:spAutoFit/>
          </a:bodyPr>
          <a:lstStyle/>
          <a:p>
            <a:r>
              <a:rPr lang="en-US" sz="3000" b="1" dirty="0">
                <a:latin typeface="Comic Sans MS"/>
                <a:cs typeface="Comic Sans MS"/>
              </a:rPr>
              <a:t>Our topic this term in P3 is </a:t>
            </a:r>
            <a:r>
              <a:rPr lang="en-US" sz="3000" b="1" dirty="0" err="1">
                <a:latin typeface="Comic Sans MS"/>
                <a:cs typeface="Comic Sans MS"/>
              </a:rPr>
              <a:t>Minibeasts</a:t>
            </a:r>
            <a:r>
              <a:rPr lang="en-US" sz="3000" b="1" dirty="0">
                <a:latin typeface="Comic Sans MS"/>
                <a:cs typeface="Comic Sans MS"/>
              </a:rPr>
              <a:t>.</a:t>
            </a:r>
          </a:p>
          <a:p>
            <a:r>
              <a:rPr lang="en-US" sz="3000" b="1" dirty="0">
                <a:latin typeface="Comic Sans MS"/>
                <a:cs typeface="Comic Sans MS"/>
              </a:rPr>
              <a:t>We’ve been studying bees, and how important </a:t>
            </a:r>
          </a:p>
          <a:p>
            <a:r>
              <a:rPr lang="en-US" sz="3000" b="1" dirty="0">
                <a:latin typeface="Comic Sans MS"/>
                <a:cs typeface="Comic Sans MS"/>
              </a:rPr>
              <a:t>they are for our environment. We have </a:t>
            </a:r>
          </a:p>
          <a:p>
            <a:r>
              <a:rPr lang="en-US" sz="3000" b="1" dirty="0">
                <a:latin typeface="Comic Sans MS"/>
                <a:cs typeface="Comic Sans MS"/>
              </a:rPr>
              <a:t>noticed that many children and parents seem </a:t>
            </a:r>
          </a:p>
          <a:p>
            <a:r>
              <a:rPr lang="en-US" sz="3000" b="1" dirty="0">
                <a:latin typeface="Comic Sans MS"/>
                <a:cs typeface="Comic Sans MS"/>
              </a:rPr>
              <a:t>to be frightened of the mason bees that are</a:t>
            </a:r>
          </a:p>
          <a:p>
            <a:r>
              <a:rPr lang="en-US" sz="3000" b="1" dirty="0">
                <a:latin typeface="Comic Sans MS"/>
                <a:cs typeface="Comic Sans MS"/>
              </a:rPr>
              <a:t>near the log steps, and we want to tell you </a:t>
            </a:r>
          </a:p>
          <a:p>
            <a:r>
              <a:rPr lang="en-US" sz="3000" b="1" dirty="0">
                <a:latin typeface="Comic Sans MS"/>
                <a:cs typeface="Comic Sans MS"/>
              </a:rPr>
              <a:t>not to       afraid! </a:t>
            </a:r>
          </a:p>
        </p:txBody>
      </p:sp>
      <p:pic>
        <p:nvPicPr>
          <p:cNvPr id="6" name="Picture 5"/>
          <p:cNvPicPr>
            <a:picLocks noChangeAspect="1"/>
          </p:cNvPicPr>
          <p:nvPr/>
        </p:nvPicPr>
        <p:blipFill>
          <a:blip r:embed="rId2"/>
          <a:srcRect l="22656" t="16667" r="23438" b="12500"/>
          <a:stretch>
            <a:fillRect/>
          </a:stretch>
        </p:blipFill>
        <p:spPr>
          <a:xfrm>
            <a:off x="1619672" y="3356992"/>
            <a:ext cx="685800" cy="506895"/>
          </a:xfrm>
          <a:prstGeom prst="rect">
            <a:avLst/>
          </a:prstGeom>
        </p:spPr>
      </p:pic>
      <p:pic>
        <p:nvPicPr>
          <p:cNvPr id="7" name="Picture 6">
            <a:extLst>
              <a:ext uri="{FF2B5EF4-FFF2-40B4-BE49-F238E27FC236}">
                <a16:creationId xmlns:a16="http://schemas.microsoft.com/office/drawing/2014/main" id="{067A8A9F-6B81-44B8-B910-2D1639A54B82}"/>
              </a:ext>
            </a:extLst>
          </p:cNvPr>
          <p:cNvPicPr>
            <a:picLocks noChangeAspect="1"/>
          </p:cNvPicPr>
          <p:nvPr/>
        </p:nvPicPr>
        <p:blipFill rotWithShape="1">
          <a:blip r:embed="rId3"/>
          <a:srcRect t="12515" b="12591"/>
          <a:stretch/>
        </p:blipFill>
        <p:spPr>
          <a:xfrm>
            <a:off x="350114" y="4495800"/>
            <a:ext cx="6203086" cy="2016224"/>
          </a:xfrm>
          <a:prstGeom prst="rect">
            <a:avLst/>
          </a:prstGeom>
        </p:spPr>
      </p:pic>
      <p:pic>
        <p:nvPicPr>
          <p:cNvPr id="8" name="Picture 7">
            <a:extLst>
              <a:ext uri="{FF2B5EF4-FFF2-40B4-BE49-F238E27FC236}">
                <a16:creationId xmlns:a16="http://schemas.microsoft.com/office/drawing/2014/main" id="{067A8A9F-6B81-44B8-B910-2D1639A54B82}"/>
              </a:ext>
            </a:extLst>
          </p:cNvPr>
          <p:cNvPicPr>
            <a:picLocks noChangeAspect="1"/>
          </p:cNvPicPr>
          <p:nvPr/>
        </p:nvPicPr>
        <p:blipFill rotWithShape="1">
          <a:blip r:embed="rId3"/>
          <a:srcRect l="35624" t="12515" r="32437" b="12591"/>
          <a:stretch/>
        </p:blipFill>
        <p:spPr>
          <a:xfrm>
            <a:off x="6553200" y="4495800"/>
            <a:ext cx="1981200" cy="2016224"/>
          </a:xfrm>
          <a:prstGeom prst="rect">
            <a:avLst/>
          </a:prstGeom>
        </p:spPr>
      </p:pic>
    </p:spTree>
    <p:extLst>
      <p:ext uri="{BB962C8B-B14F-4D97-AF65-F5344CB8AC3E}">
        <p14:creationId xmlns:p14="http://schemas.microsoft.com/office/powerpoint/2010/main" val="409634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99818" cy="5078313"/>
          </a:xfrm>
          <a:prstGeom prst="rect">
            <a:avLst/>
          </a:prstGeom>
          <a:noFill/>
        </p:spPr>
        <p:txBody>
          <a:bodyPr wrap="none" rtlCol="0">
            <a:spAutoFit/>
          </a:bodyPr>
          <a:lstStyle/>
          <a:p>
            <a:r>
              <a:rPr lang="en-US" sz="3000" b="1" dirty="0">
                <a:latin typeface="Comic Sans MS"/>
                <a:cs typeface="Comic Sans MS"/>
              </a:rPr>
              <a:t>Why do we need bees?</a:t>
            </a:r>
          </a:p>
          <a:p>
            <a:endParaRPr lang="en-US" sz="2400" dirty="0">
              <a:latin typeface="Comic Sans MS"/>
              <a:cs typeface="Comic Sans MS"/>
            </a:endParaRPr>
          </a:p>
          <a:p>
            <a:pPr marL="514350" indent="-514350">
              <a:buAutoNum type="arabicPeriod"/>
            </a:pPr>
            <a:r>
              <a:rPr lang="en-US" sz="3000" dirty="0">
                <a:latin typeface="Comic Sans MS"/>
                <a:cs typeface="Comic Sans MS"/>
              </a:rPr>
              <a:t>Bees are pollinators! Plants </a:t>
            </a:r>
          </a:p>
          <a:p>
            <a:pPr marL="514350" indent="-514350"/>
            <a:r>
              <a:rPr lang="en-US" sz="3000" dirty="0">
                <a:latin typeface="Comic Sans MS"/>
                <a:cs typeface="Comic Sans MS"/>
              </a:rPr>
              <a:t>need help to grow, breed, and </a:t>
            </a:r>
          </a:p>
          <a:p>
            <a:pPr marL="514350" indent="-514350"/>
            <a:r>
              <a:rPr lang="en-US" sz="3000" dirty="0">
                <a:latin typeface="Comic Sans MS"/>
                <a:cs typeface="Comic Sans MS"/>
              </a:rPr>
              <a:t>produce food. Humans need </a:t>
            </a:r>
          </a:p>
          <a:p>
            <a:pPr marL="514350" indent="-514350"/>
            <a:r>
              <a:rPr lang="en-US" sz="3000" dirty="0">
                <a:latin typeface="Comic Sans MS"/>
                <a:cs typeface="Comic Sans MS"/>
              </a:rPr>
              <a:t>food! 30% of the world’s crops and 90%</a:t>
            </a:r>
          </a:p>
          <a:p>
            <a:pPr marL="514350" indent="-514350"/>
            <a:r>
              <a:rPr lang="en-US" sz="3000" dirty="0">
                <a:latin typeface="Comic Sans MS"/>
                <a:cs typeface="Comic Sans MS"/>
              </a:rPr>
              <a:t>of wild plants need pollinators (bees) to thrive! </a:t>
            </a:r>
          </a:p>
          <a:p>
            <a:pPr marL="514350" indent="-514350"/>
            <a:r>
              <a:rPr lang="en-US" sz="3000" dirty="0">
                <a:latin typeface="Comic Sans MS"/>
                <a:cs typeface="Comic Sans MS"/>
              </a:rPr>
              <a:t>Without bees, we wouldn’t have a lot of foods.</a:t>
            </a:r>
          </a:p>
          <a:p>
            <a:pPr marL="514350" indent="-514350"/>
            <a:r>
              <a:rPr lang="en-US" sz="3000" dirty="0">
                <a:latin typeface="Comic Sans MS"/>
                <a:cs typeface="Comic Sans MS"/>
              </a:rPr>
              <a:t>Here are a just few that would disappear </a:t>
            </a:r>
          </a:p>
          <a:p>
            <a:pPr marL="514350" indent="-514350"/>
            <a:r>
              <a:rPr lang="en-US" sz="3000" dirty="0">
                <a:latin typeface="Comic Sans MS"/>
                <a:cs typeface="Comic Sans MS"/>
              </a:rPr>
              <a:t>without bees:</a:t>
            </a:r>
          </a:p>
          <a:p>
            <a:pPr marL="514350" indent="-514350"/>
            <a:endParaRPr lang="en-US" sz="3000" dirty="0">
              <a:latin typeface="Comic Sans MS"/>
              <a:cs typeface="Comic Sans MS"/>
            </a:endParaRPr>
          </a:p>
        </p:txBody>
      </p:sp>
      <p:pic>
        <p:nvPicPr>
          <p:cNvPr id="7" name="Picture 6"/>
          <p:cNvPicPr>
            <a:picLocks noChangeAspect="1"/>
          </p:cNvPicPr>
          <p:nvPr/>
        </p:nvPicPr>
        <p:blipFill>
          <a:blip r:embed="rId2"/>
          <a:srcRect l="26071" r="8036"/>
          <a:stretch>
            <a:fillRect/>
          </a:stretch>
        </p:blipFill>
        <p:spPr>
          <a:xfrm>
            <a:off x="5791200" y="304800"/>
            <a:ext cx="2743200" cy="2341756"/>
          </a:xfrm>
          <a:prstGeom prst="rect">
            <a:avLst/>
          </a:prstGeom>
        </p:spPr>
      </p:pic>
      <p:pic>
        <p:nvPicPr>
          <p:cNvPr id="8" name="Picture 7"/>
          <p:cNvPicPr>
            <a:picLocks noChangeAspect="1"/>
          </p:cNvPicPr>
          <p:nvPr/>
        </p:nvPicPr>
        <p:blipFill>
          <a:blip r:embed="rId3"/>
          <a:srcRect t="32967"/>
          <a:stretch>
            <a:fillRect/>
          </a:stretch>
        </p:blipFill>
        <p:spPr>
          <a:xfrm>
            <a:off x="228600" y="5867400"/>
            <a:ext cx="1174645" cy="787400"/>
          </a:xfrm>
          <a:prstGeom prst="rect">
            <a:avLst/>
          </a:prstGeom>
        </p:spPr>
      </p:pic>
      <p:pic>
        <p:nvPicPr>
          <p:cNvPr id="9" name="Picture 8"/>
          <p:cNvPicPr>
            <a:picLocks noChangeAspect="1"/>
          </p:cNvPicPr>
          <p:nvPr/>
        </p:nvPicPr>
        <p:blipFill>
          <a:blip r:embed="rId4"/>
          <a:stretch>
            <a:fillRect/>
          </a:stretch>
        </p:blipFill>
        <p:spPr>
          <a:xfrm>
            <a:off x="1600200" y="4953000"/>
            <a:ext cx="762000" cy="762000"/>
          </a:xfrm>
          <a:prstGeom prst="rect">
            <a:avLst/>
          </a:prstGeom>
        </p:spPr>
      </p:pic>
      <p:pic>
        <p:nvPicPr>
          <p:cNvPr id="10" name="Picture 9"/>
          <p:cNvPicPr>
            <a:picLocks noChangeAspect="1"/>
          </p:cNvPicPr>
          <p:nvPr/>
        </p:nvPicPr>
        <p:blipFill>
          <a:blip r:embed="rId5"/>
          <a:stretch>
            <a:fillRect/>
          </a:stretch>
        </p:blipFill>
        <p:spPr>
          <a:xfrm>
            <a:off x="2743200" y="5334000"/>
            <a:ext cx="1651000" cy="1238250"/>
          </a:xfrm>
          <a:prstGeom prst="rect">
            <a:avLst/>
          </a:prstGeom>
        </p:spPr>
      </p:pic>
      <p:pic>
        <p:nvPicPr>
          <p:cNvPr id="11" name="Picture 10"/>
          <p:cNvPicPr>
            <a:picLocks noChangeAspect="1"/>
          </p:cNvPicPr>
          <p:nvPr/>
        </p:nvPicPr>
        <p:blipFill>
          <a:blip r:embed="rId6"/>
          <a:stretch>
            <a:fillRect/>
          </a:stretch>
        </p:blipFill>
        <p:spPr>
          <a:xfrm>
            <a:off x="3505200" y="4495800"/>
            <a:ext cx="838200" cy="838200"/>
          </a:xfrm>
          <a:prstGeom prst="rect">
            <a:avLst/>
          </a:prstGeom>
        </p:spPr>
      </p:pic>
      <p:pic>
        <p:nvPicPr>
          <p:cNvPr id="12" name="Picture 11"/>
          <p:cNvPicPr>
            <a:picLocks noChangeAspect="1"/>
          </p:cNvPicPr>
          <p:nvPr/>
        </p:nvPicPr>
        <p:blipFill>
          <a:blip r:embed="rId7"/>
          <a:stretch>
            <a:fillRect/>
          </a:stretch>
        </p:blipFill>
        <p:spPr>
          <a:xfrm>
            <a:off x="2819400" y="4572000"/>
            <a:ext cx="685800" cy="685800"/>
          </a:xfrm>
          <a:prstGeom prst="rect">
            <a:avLst/>
          </a:prstGeom>
        </p:spPr>
      </p:pic>
      <p:pic>
        <p:nvPicPr>
          <p:cNvPr id="13" name="Picture 12"/>
          <p:cNvPicPr>
            <a:picLocks noChangeAspect="1"/>
          </p:cNvPicPr>
          <p:nvPr/>
        </p:nvPicPr>
        <p:blipFill>
          <a:blip r:embed="rId8"/>
          <a:stretch>
            <a:fillRect/>
          </a:stretch>
        </p:blipFill>
        <p:spPr>
          <a:xfrm>
            <a:off x="457200" y="4953000"/>
            <a:ext cx="707123" cy="781050"/>
          </a:xfrm>
          <a:prstGeom prst="rect">
            <a:avLst/>
          </a:prstGeom>
        </p:spPr>
      </p:pic>
      <p:pic>
        <p:nvPicPr>
          <p:cNvPr id="14" name="Picture 13"/>
          <p:cNvPicPr>
            <a:picLocks noChangeAspect="1"/>
          </p:cNvPicPr>
          <p:nvPr/>
        </p:nvPicPr>
        <p:blipFill>
          <a:blip r:embed="rId9"/>
          <a:stretch>
            <a:fillRect/>
          </a:stretch>
        </p:blipFill>
        <p:spPr>
          <a:xfrm>
            <a:off x="4419600" y="4572000"/>
            <a:ext cx="1219200" cy="914400"/>
          </a:xfrm>
          <a:prstGeom prst="rect">
            <a:avLst/>
          </a:prstGeom>
        </p:spPr>
      </p:pic>
      <p:pic>
        <p:nvPicPr>
          <p:cNvPr id="16" name="Picture 15"/>
          <p:cNvPicPr>
            <a:picLocks noChangeAspect="1"/>
          </p:cNvPicPr>
          <p:nvPr/>
        </p:nvPicPr>
        <p:blipFill>
          <a:blip r:embed="rId10"/>
          <a:srcRect r="21187"/>
          <a:stretch>
            <a:fillRect/>
          </a:stretch>
        </p:blipFill>
        <p:spPr>
          <a:xfrm>
            <a:off x="7696200" y="5461000"/>
            <a:ext cx="1143000" cy="1092200"/>
          </a:xfrm>
          <a:prstGeom prst="rect">
            <a:avLst/>
          </a:prstGeom>
        </p:spPr>
      </p:pic>
      <p:pic>
        <p:nvPicPr>
          <p:cNvPr id="17" name="Picture 16"/>
          <p:cNvPicPr>
            <a:picLocks noChangeAspect="1"/>
          </p:cNvPicPr>
          <p:nvPr/>
        </p:nvPicPr>
        <p:blipFill>
          <a:blip r:embed="rId11"/>
          <a:stretch>
            <a:fillRect/>
          </a:stretch>
        </p:blipFill>
        <p:spPr>
          <a:xfrm>
            <a:off x="5638800" y="4876800"/>
            <a:ext cx="1862666" cy="1676400"/>
          </a:xfrm>
          <a:prstGeom prst="rect">
            <a:avLst/>
          </a:prstGeom>
        </p:spPr>
      </p:pic>
      <p:pic>
        <p:nvPicPr>
          <p:cNvPr id="18" name="Picture 17"/>
          <p:cNvPicPr>
            <a:picLocks noChangeAspect="1"/>
          </p:cNvPicPr>
          <p:nvPr/>
        </p:nvPicPr>
        <p:blipFill>
          <a:blip r:embed="rId12"/>
          <a:srcRect r="21951"/>
          <a:stretch>
            <a:fillRect/>
          </a:stretch>
        </p:blipFill>
        <p:spPr>
          <a:xfrm>
            <a:off x="4419600" y="5562600"/>
            <a:ext cx="1219200" cy="1041400"/>
          </a:xfrm>
          <a:prstGeom prst="rect">
            <a:avLst/>
          </a:prstGeom>
        </p:spPr>
      </p:pic>
      <p:pic>
        <p:nvPicPr>
          <p:cNvPr id="20" name="Picture 19"/>
          <p:cNvPicPr>
            <a:picLocks noChangeAspect="1"/>
          </p:cNvPicPr>
          <p:nvPr/>
        </p:nvPicPr>
        <p:blipFill>
          <a:blip r:embed="rId13"/>
          <a:stretch>
            <a:fillRect/>
          </a:stretch>
        </p:blipFill>
        <p:spPr>
          <a:xfrm>
            <a:off x="7670800" y="4457700"/>
            <a:ext cx="1244600" cy="933450"/>
          </a:xfrm>
          <a:prstGeom prst="rect">
            <a:avLst/>
          </a:prstGeom>
        </p:spPr>
      </p:pic>
      <p:pic>
        <p:nvPicPr>
          <p:cNvPr id="21" name="Picture 20"/>
          <p:cNvPicPr>
            <a:picLocks noChangeAspect="1"/>
          </p:cNvPicPr>
          <p:nvPr/>
        </p:nvPicPr>
        <p:blipFill>
          <a:blip r:embed="rId14"/>
          <a:stretch>
            <a:fillRect/>
          </a:stretch>
        </p:blipFill>
        <p:spPr>
          <a:xfrm>
            <a:off x="1524000" y="5786016"/>
            <a:ext cx="1033145" cy="84338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15460" cy="3323987"/>
          </a:xfrm>
          <a:prstGeom prst="rect">
            <a:avLst/>
          </a:prstGeom>
          <a:noFill/>
        </p:spPr>
        <p:txBody>
          <a:bodyPr wrap="none" rtlCol="0">
            <a:spAutoFit/>
          </a:bodyPr>
          <a:lstStyle/>
          <a:p>
            <a:r>
              <a:rPr lang="en-US" sz="3000" b="1" dirty="0">
                <a:latin typeface="Comic Sans MS"/>
                <a:cs typeface="Comic Sans MS"/>
              </a:rPr>
              <a:t>Why do we need bees?</a:t>
            </a:r>
          </a:p>
          <a:p>
            <a:pPr marL="514350" indent="-514350">
              <a:buAutoNum type="arabicPeriod" startAt="2"/>
            </a:pPr>
            <a:r>
              <a:rPr lang="en-US" sz="3000" dirty="0">
                <a:latin typeface="Comic Sans MS"/>
                <a:cs typeface="Comic Sans MS"/>
              </a:rPr>
              <a:t>Biodiversity (lots of different plant and </a:t>
            </a:r>
          </a:p>
          <a:p>
            <a:pPr marL="514350" indent="-514350"/>
            <a:r>
              <a:rPr lang="en-US" sz="3000" dirty="0">
                <a:latin typeface="Comic Sans MS"/>
                <a:cs typeface="Comic Sans MS"/>
              </a:rPr>
              <a:t>animal life in the world) makes the world a </a:t>
            </a:r>
          </a:p>
          <a:p>
            <a:pPr marL="514350" indent="-514350"/>
            <a:r>
              <a:rPr lang="en-US" sz="3000" dirty="0">
                <a:latin typeface="Comic Sans MS"/>
                <a:cs typeface="Comic Sans MS"/>
              </a:rPr>
              <a:t>healthy place. Loads of other plants</a:t>
            </a:r>
          </a:p>
          <a:p>
            <a:pPr marL="514350" indent="-514350"/>
            <a:r>
              <a:rPr lang="en-US" sz="3000" dirty="0">
                <a:latin typeface="Comic Sans MS"/>
                <a:cs typeface="Comic Sans MS"/>
              </a:rPr>
              <a:t>and animals rely on having bees in their habitat</a:t>
            </a:r>
          </a:p>
          <a:p>
            <a:pPr marL="514350" indent="-514350"/>
            <a:r>
              <a:rPr lang="en-US" sz="3000" dirty="0">
                <a:latin typeface="Comic Sans MS"/>
                <a:cs typeface="Comic Sans MS"/>
              </a:rPr>
              <a:t>to live!</a:t>
            </a:r>
          </a:p>
          <a:p>
            <a:pPr marL="514350" indent="-514350"/>
            <a:endParaRPr lang="en-US" sz="3000" dirty="0">
              <a:latin typeface="Comic Sans MS"/>
              <a:cs typeface="Comic Sans MS"/>
            </a:endParaRPr>
          </a:p>
        </p:txBody>
      </p:sp>
      <p:pic>
        <p:nvPicPr>
          <p:cNvPr id="5" name="Picture 4"/>
          <p:cNvPicPr>
            <a:picLocks noChangeAspect="1"/>
          </p:cNvPicPr>
          <p:nvPr/>
        </p:nvPicPr>
        <p:blipFill>
          <a:blip r:embed="rId2"/>
          <a:srcRect t="12901" r="21512"/>
          <a:stretch>
            <a:fillRect/>
          </a:stretch>
        </p:blipFill>
        <p:spPr>
          <a:xfrm>
            <a:off x="2286000" y="4876800"/>
            <a:ext cx="2895600" cy="1737699"/>
          </a:xfrm>
          <a:prstGeom prst="rect">
            <a:avLst/>
          </a:prstGeom>
        </p:spPr>
      </p:pic>
      <p:sp>
        <p:nvSpPr>
          <p:cNvPr id="6" name="TextBox 5"/>
          <p:cNvSpPr txBox="1"/>
          <p:nvPr/>
        </p:nvSpPr>
        <p:spPr>
          <a:xfrm>
            <a:off x="2286000" y="4876800"/>
            <a:ext cx="1773330" cy="369332"/>
          </a:xfrm>
          <a:prstGeom prst="rect">
            <a:avLst/>
          </a:prstGeom>
          <a:noFill/>
        </p:spPr>
        <p:txBody>
          <a:bodyPr wrap="none" rtlCol="0">
            <a:spAutoFit/>
          </a:bodyPr>
          <a:lstStyle/>
          <a:p>
            <a:r>
              <a:rPr lang="en-US" dirty="0">
                <a:latin typeface="Comic Sans MS"/>
                <a:cs typeface="Comic Sans MS"/>
              </a:rPr>
              <a:t>The Bee-Eater</a:t>
            </a:r>
          </a:p>
        </p:txBody>
      </p:sp>
      <p:pic>
        <p:nvPicPr>
          <p:cNvPr id="7" name="Picture 6"/>
          <p:cNvPicPr>
            <a:picLocks noChangeAspect="1"/>
          </p:cNvPicPr>
          <p:nvPr/>
        </p:nvPicPr>
        <p:blipFill>
          <a:blip r:embed="rId3"/>
          <a:srcRect t="9057" r="-186" b="25806"/>
          <a:stretch>
            <a:fillRect/>
          </a:stretch>
        </p:blipFill>
        <p:spPr>
          <a:xfrm>
            <a:off x="5638800" y="2743200"/>
            <a:ext cx="2590800" cy="1600200"/>
          </a:xfrm>
          <a:prstGeom prst="rect">
            <a:avLst/>
          </a:prstGeom>
        </p:spPr>
      </p:pic>
      <p:sp>
        <p:nvSpPr>
          <p:cNvPr id="8" name="TextBox 7"/>
          <p:cNvSpPr txBox="1"/>
          <p:nvPr/>
        </p:nvSpPr>
        <p:spPr>
          <a:xfrm>
            <a:off x="6172200" y="3886200"/>
            <a:ext cx="1965502" cy="369332"/>
          </a:xfrm>
          <a:prstGeom prst="rect">
            <a:avLst/>
          </a:prstGeom>
          <a:noFill/>
        </p:spPr>
        <p:txBody>
          <a:bodyPr wrap="none" rtlCol="0">
            <a:spAutoFit/>
          </a:bodyPr>
          <a:lstStyle/>
          <a:p>
            <a:r>
              <a:rPr lang="en-US" dirty="0">
                <a:solidFill>
                  <a:schemeClr val="bg1"/>
                </a:solidFill>
                <a:latin typeface="Comic Sans MS"/>
                <a:cs typeface="Comic Sans MS"/>
              </a:rPr>
              <a:t>The Crab Spider</a:t>
            </a:r>
          </a:p>
        </p:txBody>
      </p:sp>
      <p:pic>
        <p:nvPicPr>
          <p:cNvPr id="9" name="Picture 8"/>
          <p:cNvPicPr>
            <a:picLocks noChangeAspect="1"/>
          </p:cNvPicPr>
          <p:nvPr/>
        </p:nvPicPr>
        <p:blipFill>
          <a:blip r:embed="rId4"/>
          <a:srcRect t="2273" b="9091"/>
          <a:stretch>
            <a:fillRect/>
          </a:stretch>
        </p:blipFill>
        <p:spPr>
          <a:xfrm>
            <a:off x="5257801" y="4419600"/>
            <a:ext cx="3324144" cy="2209800"/>
          </a:xfrm>
          <a:prstGeom prst="rect">
            <a:avLst/>
          </a:prstGeom>
        </p:spPr>
      </p:pic>
      <p:sp>
        <p:nvSpPr>
          <p:cNvPr id="10" name="TextBox 9"/>
          <p:cNvSpPr txBox="1"/>
          <p:nvPr/>
        </p:nvSpPr>
        <p:spPr>
          <a:xfrm>
            <a:off x="5562600" y="6096000"/>
            <a:ext cx="1287532" cy="369332"/>
          </a:xfrm>
          <a:prstGeom prst="rect">
            <a:avLst/>
          </a:prstGeom>
          <a:noFill/>
        </p:spPr>
        <p:txBody>
          <a:bodyPr wrap="none" rtlCol="0">
            <a:spAutoFit/>
          </a:bodyPr>
          <a:lstStyle/>
          <a:p>
            <a:r>
              <a:rPr lang="en-US" dirty="0">
                <a:solidFill>
                  <a:srgbClr val="FFFFFF"/>
                </a:solidFill>
              </a:rPr>
              <a:t>Dragonflies</a:t>
            </a:r>
          </a:p>
        </p:txBody>
      </p:sp>
      <p:pic>
        <p:nvPicPr>
          <p:cNvPr id="11" name="Picture 10"/>
          <p:cNvPicPr>
            <a:picLocks noChangeAspect="1"/>
          </p:cNvPicPr>
          <p:nvPr/>
        </p:nvPicPr>
        <p:blipFill>
          <a:blip r:embed="rId5"/>
          <a:srcRect l="8594" t="9375" r="29883" b="15625"/>
          <a:stretch>
            <a:fillRect/>
          </a:stretch>
        </p:blipFill>
        <p:spPr>
          <a:xfrm>
            <a:off x="2406486" y="2809087"/>
            <a:ext cx="2667000" cy="1828800"/>
          </a:xfrm>
          <a:prstGeom prst="rect">
            <a:avLst/>
          </a:prstGeom>
        </p:spPr>
      </p:pic>
      <p:sp>
        <p:nvSpPr>
          <p:cNvPr id="12" name="TextBox 11"/>
          <p:cNvSpPr txBox="1"/>
          <p:nvPr/>
        </p:nvSpPr>
        <p:spPr>
          <a:xfrm>
            <a:off x="228600" y="3276600"/>
            <a:ext cx="2130962" cy="1477328"/>
          </a:xfrm>
          <a:prstGeom prst="rect">
            <a:avLst/>
          </a:prstGeom>
          <a:noFill/>
        </p:spPr>
        <p:txBody>
          <a:bodyPr wrap="none" rtlCol="0">
            <a:spAutoFit/>
          </a:bodyPr>
          <a:lstStyle/>
          <a:p>
            <a:r>
              <a:rPr lang="en-US" dirty="0">
                <a:latin typeface="Comic Sans MS"/>
                <a:cs typeface="Comic Sans MS"/>
              </a:rPr>
              <a:t>Badgers, foxes,</a:t>
            </a:r>
          </a:p>
          <a:p>
            <a:r>
              <a:rPr lang="en-US" dirty="0">
                <a:latin typeface="Comic Sans MS"/>
                <a:cs typeface="Comic Sans MS"/>
              </a:rPr>
              <a:t>bears, mice, and </a:t>
            </a:r>
          </a:p>
          <a:p>
            <a:r>
              <a:rPr lang="en-US" dirty="0">
                <a:latin typeface="Comic Sans MS"/>
                <a:cs typeface="Comic Sans MS"/>
              </a:rPr>
              <a:t>other animals eat</a:t>
            </a:r>
          </a:p>
          <a:p>
            <a:r>
              <a:rPr lang="en-US" dirty="0">
                <a:latin typeface="Comic Sans MS"/>
                <a:cs typeface="Comic Sans MS"/>
              </a:rPr>
              <a:t>entire nests – </a:t>
            </a:r>
          </a:p>
          <a:p>
            <a:r>
              <a:rPr lang="en-US" dirty="0">
                <a:latin typeface="Comic Sans MS"/>
                <a:cs typeface="Comic Sans MS"/>
              </a:rPr>
              <a:t>bees and all!</a:t>
            </a:r>
          </a:p>
        </p:txBody>
      </p:sp>
      <p:pic>
        <p:nvPicPr>
          <p:cNvPr id="15" name="Picture 14"/>
          <p:cNvPicPr>
            <a:picLocks noChangeAspect="1"/>
          </p:cNvPicPr>
          <p:nvPr/>
        </p:nvPicPr>
        <p:blipFill>
          <a:blip r:embed="rId6"/>
          <a:srcRect t="11111" b="11111"/>
          <a:stretch>
            <a:fillRect/>
          </a:stretch>
        </p:blipFill>
        <p:spPr>
          <a:xfrm rot="10800000">
            <a:off x="1828800" y="4191000"/>
            <a:ext cx="489857" cy="381000"/>
          </a:xfrm>
          <a:prstGeom prst="rect">
            <a:avLst/>
          </a:prstGeom>
        </p:spPr>
      </p:pic>
      <p:pic>
        <p:nvPicPr>
          <p:cNvPr id="16" name="Picture 15"/>
          <p:cNvPicPr>
            <a:picLocks noChangeAspect="1"/>
          </p:cNvPicPr>
          <p:nvPr/>
        </p:nvPicPr>
        <p:blipFill>
          <a:blip r:embed="rId7"/>
          <a:stretch>
            <a:fillRect/>
          </a:stretch>
        </p:blipFill>
        <p:spPr>
          <a:xfrm>
            <a:off x="228600" y="5029200"/>
            <a:ext cx="2015129" cy="1638300"/>
          </a:xfrm>
          <a:prstGeom prst="rect">
            <a:avLst/>
          </a:prstGeom>
        </p:spPr>
      </p:pic>
      <p:pic>
        <p:nvPicPr>
          <p:cNvPr id="17" name="Picture 16"/>
          <p:cNvPicPr>
            <a:picLocks noChangeAspect="1"/>
          </p:cNvPicPr>
          <p:nvPr/>
        </p:nvPicPr>
        <p:blipFill>
          <a:blip r:embed="rId6"/>
          <a:srcRect t="11111" b="11111"/>
          <a:stretch>
            <a:fillRect/>
          </a:stretch>
        </p:blipFill>
        <p:spPr>
          <a:xfrm rot="16200000">
            <a:off x="1621972" y="4550228"/>
            <a:ext cx="489857" cy="381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12259"/>
            <a:ext cx="8799204" cy="6255559"/>
          </a:xfrm>
          <a:prstGeom prst="rect">
            <a:avLst/>
          </a:prstGeom>
          <a:noFill/>
        </p:spPr>
        <p:txBody>
          <a:bodyPr wrap="none" rtlCol="0">
            <a:spAutoFit/>
          </a:bodyPr>
          <a:lstStyle/>
          <a:p>
            <a:r>
              <a:rPr lang="en-US" sz="3000" b="1" dirty="0">
                <a:latin typeface="Comic Sans MS"/>
                <a:cs typeface="Comic Sans MS"/>
              </a:rPr>
              <a:t>Bees are in danger! </a:t>
            </a:r>
          </a:p>
          <a:p>
            <a:r>
              <a:rPr lang="en-US" sz="3000" dirty="0">
                <a:latin typeface="Comic Sans MS"/>
                <a:cs typeface="Comic Sans MS"/>
              </a:rPr>
              <a:t>Bee colonies are collapsing </a:t>
            </a:r>
          </a:p>
          <a:p>
            <a:r>
              <a:rPr lang="en-US" sz="3000" dirty="0">
                <a:latin typeface="Comic Sans MS"/>
                <a:cs typeface="Comic Sans MS"/>
              </a:rPr>
              <a:t>and wild honey bee </a:t>
            </a:r>
          </a:p>
          <a:p>
            <a:r>
              <a:rPr lang="en-US" sz="3000" dirty="0">
                <a:latin typeface="Comic Sans MS"/>
                <a:cs typeface="Comic Sans MS"/>
              </a:rPr>
              <a:t>populations in North America</a:t>
            </a:r>
          </a:p>
          <a:p>
            <a:r>
              <a:rPr lang="en-US" sz="3000" dirty="0">
                <a:latin typeface="Comic Sans MS"/>
                <a:cs typeface="Comic Sans MS"/>
              </a:rPr>
              <a:t>and Europe are in decline.</a:t>
            </a:r>
          </a:p>
          <a:p>
            <a:r>
              <a:rPr lang="en-US" sz="1050" dirty="0">
                <a:latin typeface="Comic Sans MS"/>
                <a:cs typeface="Comic Sans MS"/>
              </a:rPr>
              <a:t> </a:t>
            </a:r>
          </a:p>
          <a:p>
            <a:r>
              <a:rPr lang="en-US" sz="3000" b="1" dirty="0">
                <a:latin typeface="Comic Sans MS"/>
                <a:cs typeface="Comic Sans MS"/>
              </a:rPr>
              <a:t>Why is this? </a:t>
            </a:r>
            <a:endParaRPr lang="en-US" sz="1050" dirty="0">
              <a:latin typeface="Comic Sans MS"/>
              <a:cs typeface="Comic Sans MS"/>
            </a:endParaRPr>
          </a:p>
          <a:p>
            <a:pPr marL="514350" indent="-514350">
              <a:buFontTx/>
              <a:buAutoNum type="arabicPeriod"/>
            </a:pPr>
            <a:r>
              <a:rPr lang="en-US" sz="3000" dirty="0">
                <a:latin typeface="Comic Sans MS"/>
                <a:cs typeface="Comic Sans MS"/>
              </a:rPr>
              <a:t>Changes in farming practices. Wildflower </a:t>
            </a:r>
          </a:p>
          <a:p>
            <a:r>
              <a:rPr lang="en-US" sz="3000" dirty="0">
                <a:latin typeface="Comic Sans MS"/>
                <a:cs typeface="Comic Sans MS"/>
              </a:rPr>
              <a:t>meadows have been ploughed up to make space </a:t>
            </a:r>
          </a:p>
          <a:p>
            <a:r>
              <a:rPr lang="en-US" sz="3000" dirty="0">
                <a:latin typeface="Comic Sans MS"/>
                <a:cs typeface="Comic Sans MS"/>
              </a:rPr>
              <a:t>for fields. (Bees need wildflowers!)</a:t>
            </a:r>
          </a:p>
          <a:p>
            <a:pPr marL="514350" indent="-514350"/>
            <a:r>
              <a:rPr lang="en-US" sz="3000" dirty="0">
                <a:latin typeface="Comic Sans MS"/>
                <a:cs typeface="Comic Sans MS"/>
              </a:rPr>
              <a:t>2. Pesticide use (the chemicals we put on plants </a:t>
            </a:r>
          </a:p>
          <a:p>
            <a:pPr marL="514350" indent="-514350"/>
            <a:r>
              <a:rPr lang="en-US" sz="3000" dirty="0">
                <a:latin typeface="Comic Sans MS"/>
                <a:cs typeface="Comic Sans MS"/>
              </a:rPr>
              <a:t>to make them grow) has increased massively.</a:t>
            </a:r>
          </a:p>
          <a:p>
            <a:pPr marL="514350" indent="-514350"/>
            <a:r>
              <a:rPr lang="en-US" sz="3000" dirty="0">
                <a:latin typeface="Comic Sans MS"/>
                <a:cs typeface="Comic Sans MS"/>
              </a:rPr>
              <a:t>3. People are trading bees around the world and</a:t>
            </a:r>
          </a:p>
          <a:p>
            <a:pPr marL="514350" indent="-514350"/>
            <a:r>
              <a:rPr lang="en-US" sz="3000" dirty="0">
                <a:latin typeface="Comic Sans MS"/>
                <a:cs typeface="Comic Sans MS"/>
              </a:rPr>
              <a:t>spreading diseases.</a:t>
            </a:r>
          </a:p>
        </p:txBody>
      </p:sp>
      <p:pic>
        <p:nvPicPr>
          <p:cNvPr id="6" name="Picture 5"/>
          <p:cNvPicPr>
            <a:picLocks noChangeAspect="1"/>
          </p:cNvPicPr>
          <p:nvPr/>
        </p:nvPicPr>
        <p:blipFill>
          <a:blip r:embed="rId2"/>
          <a:stretch>
            <a:fillRect/>
          </a:stretch>
        </p:blipFill>
        <p:spPr>
          <a:xfrm>
            <a:off x="5715000" y="228600"/>
            <a:ext cx="3200400" cy="2209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8517432" cy="4016484"/>
          </a:xfrm>
          <a:prstGeom prst="rect">
            <a:avLst/>
          </a:prstGeom>
          <a:noFill/>
        </p:spPr>
        <p:txBody>
          <a:bodyPr wrap="square" rtlCol="0">
            <a:spAutoFit/>
          </a:bodyPr>
          <a:lstStyle/>
          <a:p>
            <a:r>
              <a:rPr lang="en-US" sz="2500" b="1" dirty="0">
                <a:latin typeface="Comic Sans MS"/>
                <a:cs typeface="Comic Sans MS"/>
              </a:rPr>
              <a:t>How can we safely live with bees and protect them?</a:t>
            </a:r>
          </a:p>
          <a:p>
            <a:endParaRPr lang="en-US" sz="2500" dirty="0">
              <a:latin typeface="Comic Sans MS"/>
              <a:cs typeface="Comic Sans MS"/>
            </a:endParaRPr>
          </a:p>
          <a:p>
            <a:pPr marL="514350" indent="-514350">
              <a:buAutoNum type="arabicPeriod"/>
            </a:pPr>
            <a:r>
              <a:rPr lang="en-US" sz="2500" dirty="0">
                <a:latin typeface="Comic Sans MS"/>
                <a:cs typeface="Comic Sans MS"/>
              </a:rPr>
              <a:t>Leave bees and wasps alone. If you leave </a:t>
            </a:r>
          </a:p>
          <a:p>
            <a:pPr marL="514350" indent="-514350"/>
            <a:r>
              <a:rPr lang="en-US" sz="2500" dirty="0">
                <a:latin typeface="Comic Sans MS"/>
                <a:cs typeface="Comic Sans MS"/>
              </a:rPr>
              <a:t>	them alone, they will leave you alone.</a:t>
            </a:r>
          </a:p>
          <a:p>
            <a:pPr marL="514350" indent="-514350"/>
            <a:r>
              <a:rPr lang="en-US" sz="2500" dirty="0">
                <a:latin typeface="Comic Sans MS"/>
                <a:cs typeface="Comic Sans MS"/>
              </a:rPr>
              <a:t>2.   Don’t swat or stomp on a bee. </a:t>
            </a:r>
          </a:p>
          <a:p>
            <a:r>
              <a:rPr lang="en-US" sz="2500" dirty="0">
                <a:latin typeface="Comic Sans MS"/>
                <a:cs typeface="Comic Sans MS"/>
              </a:rPr>
              <a:t>3.   Plant nectar and pollen rich flowers! Bees love the        	flowers below.</a:t>
            </a:r>
          </a:p>
          <a:p>
            <a:pPr marL="514350" indent="-514350"/>
            <a:r>
              <a:rPr lang="en-US" sz="2500" dirty="0">
                <a:latin typeface="Comic Sans MS"/>
                <a:cs typeface="Comic Sans MS"/>
              </a:rPr>
              <a:t>4. Leave areas of your garden undisturbed to build a nest. Or build a bee hotel for them!</a:t>
            </a:r>
          </a:p>
          <a:p>
            <a:pPr marL="514350" indent="-514350"/>
            <a:r>
              <a:rPr lang="en-US" sz="2500" dirty="0">
                <a:latin typeface="Comic Sans MS"/>
                <a:cs typeface="Comic Sans MS"/>
              </a:rPr>
              <a:t>5. Raise awareness about protecting bees</a:t>
            </a:r>
            <a:r>
              <a:rPr lang="en-US" sz="3000" dirty="0">
                <a:latin typeface="Comic Sans MS"/>
                <a:cs typeface="Comic Sans MS"/>
              </a:rPr>
              <a:t>.</a:t>
            </a:r>
          </a:p>
        </p:txBody>
      </p:sp>
      <p:pic>
        <p:nvPicPr>
          <p:cNvPr id="6" name="Picture 5"/>
          <p:cNvPicPr>
            <a:picLocks noChangeAspect="1"/>
          </p:cNvPicPr>
          <p:nvPr/>
        </p:nvPicPr>
        <p:blipFill>
          <a:blip r:embed="rId2"/>
          <a:srcRect t="14712" b="27911"/>
          <a:stretch>
            <a:fillRect/>
          </a:stretch>
        </p:blipFill>
        <p:spPr>
          <a:xfrm>
            <a:off x="228600" y="4191000"/>
            <a:ext cx="8686800" cy="2438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_5853.jpg"/>
          <p:cNvPicPr>
            <a:picLocks noChangeAspect="1"/>
          </p:cNvPicPr>
          <p:nvPr/>
        </p:nvPicPr>
        <p:blipFill>
          <a:blip r:embed="rId2"/>
          <a:srcRect l="31982" r="15315"/>
          <a:stretch>
            <a:fillRect/>
          </a:stretch>
        </p:blipFill>
        <p:spPr>
          <a:xfrm rot="5400000">
            <a:off x="841129" y="3197471"/>
            <a:ext cx="2895599" cy="4120659"/>
          </a:xfrm>
          <a:prstGeom prst="rect">
            <a:avLst/>
          </a:prstGeom>
        </p:spPr>
      </p:pic>
      <p:pic>
        <p:nvPicPr>
          <p:cNvPr id="3" name="Picture 2" descr="IMG_5868.jpg"/>
          <p:cNvPicPr>
            <a:picLocks noChangeAspect="1"/>
          </p:cNvPicPr>
          <p:nvPr/>
        </p:nvPicPr>
        <p:blipFill>
          <a:blip r:embed="rId3"/>
          <a:stretch>
            <a:fillRect/>
          </a:stretch>
        </p:blipFill>
        <p:spPr>
          <a:xfrm rot="5400000">
            <a:off x="5699654" y="624946"/>
            <a:ext cx="3780367" cy="2835275"/>
          </a:xfrm>
          <a:prstGeom prst="rect">
            <a:avLst/>
          </a:prstGeom>
        </p:spPr>
      </p:pic>
      <p:pic>
        <p:nvPicPr>
          <p:cNvPr id="4" name="Picture 3" descr="IMG_5875.jpg"/>
          <p:cNvPicPr>
            <a:picLocks noChangeAspect="1"/>
          </p:cNvPicPr>
          <p:nvPr/>
        </p:nvPicPr>
        <p:blipFill>
          <a:blip r:embed="rId4"/>
          <a:srcRect r="4615"/>
          <a:stretch>
            <a:fillRect/>
          </a:stretch>
        </p:blipFill>
        <p:spPr>
          <a:xfrm>
            <a:off x="4267200" y="2990850"/>
            <a:ext cx="4724400" cy="3714750"/>
          </a:xfrm>
          <a:prstGeom prst="rect">
            <a:avLst/>
          </a:prstGeom>
        </p:spPr>
      </p:pic>
      <p:pic>
        <p:nvPicPr>
          <p:cNvPr id="5" name="Picture 4" descr="IMG_5877.jpg"/>
          <p:cNvPicPr>
            <a:picLocks noChangeAspect="1"/>
          </p:cNvPicPr>
          <p:nvPr/>
        </p:nvPicPr>
        <p:blipFill>
          <a:blip r:embed="rId5"/>
          <a:srcRect l="14754" r="14754"/>
          <a:stretch>
            <a:fillRect/>
          </a:stretch>
        </p:blipFill>
        <p:spPr>
          <a:xfrm rot="5400000">
            <a:off x="2676524" y="238125"/>
            <a:ext cx="3657600" cy="3486151"/>
          </a:xfrm>
          <a:prstGeom prst="rect">
            <a:avLst/>
          </a:prstGeom>
        </p:spPr>
      </p:pic>
      <p:sp>
        <p:nvSpPr>
          <p:cNvPr id="6" name="TextBox 5"/>
          <p:cNvSpPr txBox="1"/>
          <p:nvPr/>
        </p:nvSpPr>
        <p:spPr>
          <a:xfrm>
            <a:off x="304800" y="685800"/>
            <a:ext cx="2055671" cy="2554545"/>
          </a:xfrm>
          <a:prstGeom prst="rect">
            <a:avLst/>
          </a:prstGeom>
          <a:noFill/>
        </p:spPr>
        <p:txBody>
          <a:bodyPr wrap="none" rtlCol="0">
            <a:spAutoFit/>
          </a:bodyPr>
          <a:lstStyle/>
          <a:p>
            <a:r>
              <a:rPr lang="en-US" sz="4000" dirty="0">
                <a:latin typeface="Comic Sans MS"/>
                <a:cs typeface="Comic Sans MS"/>
              </a:rPr>
              <a:t>P3 Built </a:t>
            </a:r>
          </a:p>
          <a:p>
            <a:r>
              <a:rPr lang="en-US" sz="4000" dirty="0">
                <a:latin typeface="Comic Sans MS"/>
                <a:cs typeface="Comic Sans MS"/>
              </a:rPr>
              <a:t>Bee and </a:t>
            </a:r>
          </a:p>
          <a:p>
            <a:r>
              <a:rPr lang="en-US" sz="4000" dirty="0">
                <a:latin typeface="Comic Sans MS"/>
                <a:cs typeface="Comic Sans MS"/>
              </a:rPr>
              <a:t>Bug </a:t>
            </a:r>
          </a:p>
          <a:p>
            <a:r>
              <a:rPr lang="en-US" sz="4000" dirty="0">
                <a:latin typeface="Comic Sans MS"/>
                <a:cs typeface="Comic Sans MS"/>
              </a:rPr>
              <a:t>Hotels!</a:t>
            </a:r>
          </a:p>
        </p:txBody>
      </p:sp>
    </p:spTree>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4504</TotalTime>
  <Words>418</Words>
  <Application>Microsoft Office PowerPoint</Application>
  <PresentationFormat>On-screen Show (4:3)</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Comic Sans MS</vt:lpstr>
      <vt:lpstr>Corbel</vt:lpstr>
      <vt:lpstr>Basis</vt:lpstr>
      <vt:lpstr>Bees AT CRAMOND:  Safety and protecting them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dc:title>
  <dc:creator>Donna Agnew</dc:creator>
  <cp:lastModifiedBy>Chandra Isenberg</cp:lastModifiedBy>
  <cp:revision>601</cp:revision>
  <cp:lastPrinted>2018-08-31T13:56:37Z</cp:lastPrinted>
  <dcterms:created xsi:type="dcterms:W3CDTF">2019-05-13T17:37:55Z</dcterms:created>
  <dcterms:modified xsi:type="dcterms:W3CDTF">2019-05-14T11:00:39Z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620030</vt:lpwstr>
  </property>
  <property fmtid="{D5CDD505-2E9C-101B-9397-08002B2CF9AE}" name="NXPowerLiteSettings" pid="3">
    <vt:lpwstr>C7000400038000</vt:lpwstr>
  </property>
  <property fmtid="{D5CDD505-2E9C-101B-9397-08002B2CF9AE}" name="NXPowerLiteVersion" pid="4">
    <vt:lpwstr>S8.2.2</vt:lpwstr>
  </property>
</Properties>
</file>